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Sora Light" panose="020B0604020202020204" charset="0"/>
      <p:regular r:id="rId11"/>
    </p:embeddedFont>
    <p:embeddedFont>
      <p:font typeface="Sora Semi Bold" panose="020B0604020202020204" charset="0"/>
      <p:regular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87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6736" y="910742"/>
            <a:ext cx="12070080" cy="427939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96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061" y="5346744"/>
            <a:ext cx="12070080" cy="13716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880" cap="all" spc="240" baseline="0">
                <a:solidFill>
                  <a:schemeClr val="tx2"/>
                </a:solidFill>
                <a:latin typeface="+mj-lt"/>
              </a:defRPr>
            </a:lvl1pPr>
            <a:lvl2pPr marL="548640" indent="0" algn="ctr">
              <a:buNone/>
              <a:defRPr sz="2880"/>
            </a:lvl2pPr>
            <a:lvl3pPr marL="1097280" indent="0" algn="ctr">
              <a:buNone/>
              <a:defRPr sz="288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449190" y="5212080"/>
            <a:ext cx="118506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0002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593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97734"/>
            <a:ext cx="3154680" cy="69089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97734"/>
            <a:ext cx="9281160" cy="6908906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8643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5350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293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650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509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33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021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43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320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0475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910742"/>
            <a:ext cx="12070080" cy="427939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9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5343754"/>
            <a:ext cx="12070080" cy="13716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80" cap="all" spc="240" baseline="0">
                <a:solidFill>
                  <a:schemeClr val="tx2"/>
                </a:solidFill>
                <a:latin typeface="+mj-lt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449190" y="5212080"/>
            <a:ext cx="118506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7461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6735" y="2214881"/>
            <a:ext cx="5925312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1504" y="2214882"/>
            <a:ext cx="5925312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1921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215263"/>
            <a:ext cx="5925312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6736" y="3098801"/>
            <a:ext cx="5925312" cy="4053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61504" y="2215263"/>
            <a:ext cx="5925312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1504" y="3098801"/>
            <a:ext cx="5925312" cy="4053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11/11/2025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28042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11/11/2025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7643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7270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" y="0"/>
            <a:ext cx="4860949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848085" y="0"/>
            <a:ext cx="76810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713231"/>
            <a:ext cx="3840480" cy="2743200"/>
          </a:xfrm>
        </p:spPr>
        <p:txBody>
          <a:bodyPr anchor="b">
            <a:norm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720" y="877824"/>
            <a:ext cx="7790688" cy="6309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3511296"/>
            <a:ext cx="3840480" cy="405494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8614" y="7751743"/>
            <a:ext cx="3142212" cy="438150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60720" y="7751743"/>
            <a:ext cx="5577840" cy="4381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736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943600"/>
            <a:ext cx="1462659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9" y="5898091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6089904"/>
            <a:ext cx="12135917" cy="987552"/>
          </a:xfrm>
        </p:spPr>
        <p:txBody>
          <a:bodyPr lIns="91440" tIns="0" rIns="91440" bIns="0" anchor="b">
            <a:no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" y="0"/>
            <a:ext cx="14630382" cy="5898091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840">
                <a:solidFill>
                  <a:schemeClr val="bg1"/>
                </a:solidFill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6736" y="7088428"/>
            <a:ext cx="12135917" cy="71323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720"/>
              </a:spcAft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9831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80960"/>
            <a:ext cx="1463040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7601179"/>
            <a:ext cx="14630401" cy="79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214881"/>
            <a:ext cx="12070080" cy="48280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6737" y="7751743"/>
            <a:ext cx="29667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3422" y="7751743"/>
            <a:ext cx="578736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80550" y="7751743"/>
            <a:ext cx="157443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432238" y="2085414"/>
            <a:ext cx="1196035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624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lvl1pPr algn="l" defTabSz="1097280" rtl="0" eaLnBrk="1" latinLnBrk="0" hangingPunct="1">
        <a:lnSpc>
          <a:spcPct val="85000"/>
        </a:lnSpc>
        <a:spcBef>
          <a:spcPct val="0"/>
        </a:spcBef>
        <a:buNone/>
        <a:defRPr sz="5760" kern="1200" spc="-6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9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60858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0314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99770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19226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2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56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0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4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92820" y="572929"/>
            <a:ext cx="12808322" cy="2058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750"/>
              </a:lnSpc>
              <a:buNone/>
            </a:pPr>
            <a:r>
              <a:rPr lang="en-US" sz="4400" b="1" dirty="0">
                <a:solidFill>
                  <a:srgbClr val="1F1E1E"/>
                </a:solidFill>
                <a:ea typeface="Sora Semi Bold" pitchFamily="34" charset="-122"/>
                <a:cs typeface="Sora Semi Bold" pitchFamily="34" charset="-120"/>
              </a:rPr>
              <a:t>Media &amp; Entertainment Analytics</a:t>
            </a:r>
            <a:endParaRPr lang="en-US" sz="4400" b="1" dirty="0"/>
          </a:p>
        </p:txBody>
      </p:sp>
      <p:sp>
        <p:nvSpPr>
          <p:cNvPr id="4" name="Text 1"/>
          <p:cNvSpPr/>
          <p:nvPr/>
        </p:nvSpPr>
        <p:spPr>
          <a:xfrm>
            <a:off x="9150960" y="1217501"/>
            <a:ext cx="4386620" cy="548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1F1E1E"/>
                </a:solidFill>
                <a:ea typeface="Sora Semi Bold" pitchFamily="34" charset="-122"/>
                <a:cs typeface="Sora Semi Bold" pitchFamily="34" charset="-120"/>
              </a:rPr>
              <a:t>Capstone Project</a:t>
            </a:r>
            <a:endParaRPr lang="en-US" sz="3450" dirty="0"/>
          </a:p>
        </p:txBody>
      </p:sp>
      <p:sp>
        <p:nvSpPr>
          <p:cNvPr id="6" name="Text 3"/>
          <p:cNvSpPr/>
          <p:nvPr/>
        </p:nvSpPr>
        <p:spPr>
          <a:xfrm>
            <a:off x="1465244" y="4365424"/>
            <a:ext cx="440793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Navneet Kumar</a:t>
            </a:r>
            <a:endParaRPr lang="en-US" sz="2000" b="1" dirty="0"/>
          </a:p>
        </p:txBody>
      </p:sp>
      <p:sp>
        <p:nvSpPr>
          <p:cNvPr id="7" name="Text 4"/>
          <p:cNvSpPr/>
          <p:nvPr/>
        </p:nvSpPr>
        <p:spPr>
          <a:xfrm>
            <a:off x="1465244" y="4886322"/>
            <a:ext cx="440793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24MBMA47</a:t>
            </a:r>
            <a:endParaRPr lang="en-US" sz="2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20927" y="64954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ea typeface="Sora Semi Bold" pitchFamily="34" charset="-122"/>
                <a:cs typeface="Sora Semi Bold" pitchFamily="34" charset="-120"/>
              </a:rPr>
              <a:t>Understanding the OTT Landscape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720927" y="2611755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Over-the-top (OTT) platforms generate massive volumes of user interaction data. Analytics has become essential for understanding viewer behavior, optimizing content delivery, and maximizing subscriber lifetime value.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2720927" y="4242316"/>
            <a:ext cx="3705344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945122" y="44665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User Behavior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2945122" y="4952643"/>
            <a:ext cx="32569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Identify viewing patterns and content preferences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642846" y="4242316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867041" y="44665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Predictive Models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867041" y="4952643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Build algorithms to forecast churn and demand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2720927" y="6086832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945122" y="63110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2945122" y="6797159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Enhance content delivery and platform performance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45106"/>
            <a:ext cx="715160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ea typeface="Sora Semi Bold" pitchFamily="34" charset="-122"/>
                <a:cs typeface="Sora Semi Bold" pitchFamily="34" charset="-120"/>
              </a:rPr>
              <a:t>Five Strategic Use Cases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99108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This capstone explores five interconnected analytics challenges that drive OTT platform success.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2906435"/>
            <a:ext cx="4226838" cy="2314932"/>
          </a:xfrm>
          <a:prstGeom prst="roundRect">
            <a:avLst>
              <a:gd name="adj" fmla="val 6320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58309" y="2875955"/>
            <a:ext cx="4226838" cy="121920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</p:sp>
      <p:sp>
        <p:nvSpPr>
          <p:cNvPr id="6" name="Shape 4"/>
          <p:cNvSpPr/>
          <p:nvPr/>
        </p:nvSpPr>
        <p:spPr>
          <a:xfrm>
            <a:off x="2546687" y="2581513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DA1B2E"/>
          </a:solidFill>
          <a:ln/>
        </p:spPr>
      </p:sp>
      <p:sp>
        <p:nvSpPr>
          <p:cNvPr id="7" name="Text 5"/>
          <p:cNvSpPr/>
          <p:nvPr/>
        </p:nvSpPr>
        <p:spPr>
          <a:xfrm>
            <a:off x="2741712" y="2744033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ea typeface="Sora Semi Bold" pitchFamily="34" charset="-122"/>
                <a:cs typeface="Sora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005364" y="344805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Viewing Patterns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05364" y="3934182"/>
            <a:ext cx="373272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Detect content trends and audience preferences across segments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5201722" y="2906435"/>
            <a:ext cx="4226838" cy="2314932"/>
          </a:xfrm>
          <a:prstGeom prst="roundRect">
            <a:avLst>
              <a:gd name="adj" fmla="val 6320"/>
            </a:avLst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5201722" y="2875955"/>
            <a:ext cx="4226838" cy="121920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</p:sp>
      <p:sp>
        <p:nvSpPr>
          <p:cNvPr id="12" name="Shape 10"/>
          <p:cNvSpPr/>
          <p:nvPr/>
        </p:nvSpPr>
        <p:spPr>
          <a:xfrm>
            <a:off x="6990100" y="2581513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DA1B2E"/>
          </a:solidFill>
          <a:ln/>
        </p:spPr>
      </p:sp>
      <p:sp>
        <p:nvSpPr>
          <p:cNvPr id="13" name="Text 11"/>
          <p:cNvSpPr/>
          <p:nvPr/>
        </p:nvSpPr>
        <p:spPr>
          <a:xfrm>
            <a:off x="7185124" y="2744033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ea typeface="Sora Semi Bold" pitchFamily="34" charset="-122"/>
                <a:cs typeface="Sora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448776" y="344805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48776" y="3934182"/>
            <a:ext cx="373272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Build systems that suggest personalized content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9645134" y="2906435"/>
            <a:ext cx="4226957" cy="2314932"/>
          </a:xfrm>
          <a:prstGeom prst="roundRect">
            <a:avLst>
              <a:gd name="adj" fmla="val 6320"/>
            </a:avLst>
          </a:pr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9645134" y="2875955"/>
            <a:ext cx="4226957" cy="121920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</p:sp>
      <p:sp>
        <p:nvSpPr>
          <p:cNvPr id="18" name="Shape 16"/>
          <p:cNvSpPr/>
          <p:nvPr/>
        </p:nvSpPr>
        <p:spPr>
          <a:xfrm>
            <a:off x="11433631" y="2581513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DA1B2E"/>
          </a:solidFill>
          <a:ln/>
        </p:spPr>
      </p:sp>
      <p:sp>
        <p:nvSpPr>
          <p:cNvPr id="19" name="Text 17"/>
          <p:cNvSpPr/>
          <p:nvPr/>
        </p:nvSpPr>
        <p:spPr>
          <a:xfrm>
            <a:off x="11628656" y="2744033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ea typeface="Sora Semi Bold" pitchFamily="34" charset="-122"/>
                <a:cs typeface="Sora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9892189" y="344805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Churn Prediction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92189" y="3934182"/>
            <a:ext cx="37328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Identify at-risk subscribers before they unsubscribe</a:t>
            </a:r>
            <a:endParaRPr lang="en-US" sz="1700" dirty="0"/>
          </a:p>
        </p:txBody>
      </p:sp>
      <p:sp>
        <p:nvSpPr>
          <p:cNvPr id="22" name="Shape 20"/>
          <p:cNvSpPr/>
          <p:nvPr/>
        </p:nvSpPr>
        <p:spPr>
          <a:xfrm>
            <a:off x="758309" y="5762863"/>
            <a:ext cx="6448544" cy="1621512"/>
          </a:xfrm>
          <a:prstGeom prst="roundRect">
            <a:avLst>
              <a:gd name="adj" fmla="val 9023"/>
            </a:avLst>
          </a:prstGeom>
          <a:solidFill>
            <a:srgbClr val="FFFFFF"/>
          </a:solidFill>
          <a:ln/>
        </p:spPr>
      </p:sp>
      <p:sp>
        <p:nvSpPr>
          <p:cNvPr id="23" name="Shape 21"/>
          <p:cNvSpPr/>
          <p:nvPr/>
        </p:nvSpPr>
        <p:spPr>
          <a:xfrm>
            <a:off x="758309" y="5732383"/>
            <a:ext cx="6448544" cy="121920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</p:sp>
      <p:sp>
        <p:nvSpPr>
          <p:cNvPr id="24" name="Shape 22"/>
          <p:cNvSpPr/>
          <p:nvPr/>
        </p:nvSpPr>
        <p:spPr>
          <a:xfrm>
            <a:off x="3657540" y="5437942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DA1B2E"/>
          </a:solidFill>
          <a:ln/>
        </p:spPr>
      </p:sp>
      <p:sp>
        <p:nvSpPr>
          <p:cNvPr id="25" name="Text 23"/>
          <p:cNvSpPr/>
          <p:nvPr/>
        </p:nvSpPr>
        <p:spPr>
          <a:xfrm>
            <a:off x="3852565" y="5600462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ea typeface="Sora Semi Bold" pitchFamily="34" charset="-122"/>
                <a:cs typeface="Sora Semi Bold" pitchFamily="34" charset="-120"/>
              </a:rPr>
              <a:t>4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1005364" y="63044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Regional Demand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1005364" y="6790611"/>
            <a:ext cx="59544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Forecast content popularity by geographic market</a:t>
            </a:r>
            <a:endParaRPr lang="en-US" sz="1700" dirty="0"/>
          </a:p>
        </p:txBody>
      </p:sp>
      <p:sp>
        <p:nvSpPr>
          <p:cNvPr id="28" name="Shape 26"/>
          <p:cNvSpPr/>
          <p:nvPr/>
        </p:nvSpPr>
        <p:spPr>
          <a:xfrm>
            <a:off x="7423428" y="5762863"/>
            <a:ext cx="6448663" cy="1621512"/>
          </a:xfrm>
          <a:prstGeom prst="roundRect">
            <a:avLst>
              <a:gd name="adj" fmla="val 9023"/>
            </a:avLst>
          </a:prstGeom>
          <a:solidFill>
            <a:srgbClr val="FFFFFF"/>
          </a:solidFill>
          <a:ln/>
        </p:spPr>
      </p:sp>
      <p:sp>
        <p:nvSpPr>
          <p:cNvPr id="29" name="Shape 27"/>
          <p:cNvSpPr/>
          <p:nvPr/>
        </p:nvSpPr>
        <p:spPr>
          <a:xfrm>
            <a:off x="7423428" y="5732383"/>
            <a:ext cx="6448663" cy="121920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</p:sp>
      <p:sp>
        <p:nvSpPr>
          <p:cNvPr id="30" name="Shape 28"/>
          <p:cNvSpPr/>
          <p:nvPr/>
        </p:nvSpPr>
        <p:spPr>
          <a:xfrm>
            <a:off x="10322778" y="5437942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DA1B2E"/>
          </a:solidFill>
          <a:ln/>
        </p:spPr>
      </p:sp>
      <p:sp>
        <p:nvSpPr>
          <p:cNvPr id="31" name="Text 29"/>
          <p:cNvSpPr/>
          <p:nvPr/>
        </p:nvSpPr>
        <p:spPr>
          <a:xfrm>
            <a:off x="10517803" y="5600462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ea typeface="Sora Semi Bold" pitchFamily="34" charset="-122"/>
                <a:cs typeface="Sora Semi Bold" pitchFamily="34" charset="-120"/>
              </a:rPr>
              <a:t>5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7670483" y="6304478"/>
            <a:ext cx="292143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Traffic Optimization</a:t>
            </a:r>
            <a:endParaRPr lang="en-US" sz="2200" dirty="0"/>
          </a:p>
        </p:txBody>
      </p:sp>
      <p:sp>
        <p:nvSpPr>
          <p:cNvPr id="33" name="Text 31"/>
          <p:cNvSpPr/>
          <p:nvPr/>
        </p:nvSpPr>
        <p:spPr>
          <a:xfrm>
            <a:off x="7670483" y="6790611"/>
            <a:ext cx="59545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Analyze peak load times and optimize infrastructure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68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236" y="3255764"/>
            <a:ext cx="9152453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ea typeface="Sora Semi Bold" pitchFamily="34" charset="-122"/>
                <a:cs typeface="Sora Semi Bold" pitchFamily="34" charset="-120"/>
              </a:rPr>
              <a:t>Dataset Architecture &amp; Features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47236" y="4278154"/>
            <a:ext cx="13135928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A comprehensive synthetic dataset was engineered with 25+ attributes spanning user profiles, content metadata, viewing behavior, and system performance metrics.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7236" y="5414724"/>
            <a:ext cx="2809161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ea typeface="Sora Semi Bold" pitchFamily="34" charset="-122"/>
                <a:cs typeface="Sora Semi Bold" pitchFamily="34" charset="-120"/>
              </a:rPr>
              <a:t>User Dimensions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47236" y="5979200"/>
            <a:ext cx="6307574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Demographics (age, gender, region)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7236" y="6395323"/>
            <a:ext cx="6307574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Subscription data (type, dates, status)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7236" y="6811447"/>
            <a:ext cx="6307574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Device &amp; network information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7236" y="7227570"/>
            <a:ext cx="6307574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Account activity (login, sessions)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83210" y="5414724"/>
            <a:ext cx="2809161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ea typeface="Sora Semi Bold" pitchFamily="34" charset="-122"/>
                <a:cs typeface="Sora Semi Bold" pitchFamily="34" charset="-120"/>
              </a:rPr>
              <a:t>Behavioral Metrics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83210" y="5979200"/>
            <a:ext cx="6307574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Watch time (daily, total, completion)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583210" y="6395323"/>
            <a:ext cx="6307574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Content ratings &amp; recommendations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83210" y="6811447"/>
            <a:ext cx="6307574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Stream quality &amp; buffering events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583210" y="7227570"/>
            <a:ext cx="6307574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Financial data (payment, spend)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5525" y="504468"/>
            <a:ext cx="7905750" cy="1163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1F1E1E"/>
                </a:solidFill>
                <a:ea typeface="Sora Semi Bold" pitchFamily="34" charset="-122"/>
                <a:cs typeface="Sora Semi Bold" pitchFamily="34" charset="-120"/>
              </a:rPr>
              <a:t>Analytical Approach &amp; Methodology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05525" y="2100725"/>
            <a:ext cx="7905750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Leveraging enterprise-scale tools and machine learning techniques to extract actionable insights from OTT platform data.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282452" y="2963704"/>
            <a:ext cx="176808" cy="796052"/>
          </a:xfrm>
          <a:prstGeom prst="roundRect">
            <a:avLst>
              <a:gd name="adj" fmla="val 42026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05525" y="2847618"/>
            <a:ext cx="530662" cy="530662"/>
          </a:xfrm>
          <a:prstGeom prst="roundRect">
            <a:avLst>
              <a:gd name="adj" fmla="val 8615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8161" y="2980373"/>
            <a:ext cx="265271" cy="2652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12994" y="2875240"/>
            <a:ext cx="232779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Data Preparation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6812994" y="3272195"/>
            <a:ext cx="7198281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Cleaned and preprocessed data; handled missing values and outliers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6547723" y="4201954"/>
            <a:ext cx="176808" cy="796052"/>
          </a:xfrm>
          <a:prstGeom prst="roundRect">
            <a:avLst>
              <a:gd name="adj" fmla="val 42026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370796" y="4085868"/>
            <a:ext cx="530662" cy="530662"/>
          </a:xfrm>
          <a:prstGeom prst="roundRect">
            <a:avLst>
              <a:gd name="adj" fmla="val 8615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3432" y="4218623"/>
            <a:ext cx="265271" cy="26527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078266" y="4113490"/>
            <a:ext cx="2393513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Feature Engineering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7078266" y="4510445"/>
            <a:ext cx="693300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Derived 30+ features capturing viewing dynamics and user lifecycle patterns</a:t>
            </a:r>
            <a:endParaRPr lang="en-US" sz="1350" dirty="0"/>
          </a:p>
        </p:txBody>
      </p:sp>
      <p:sp>
        <p:nvSpPr>
          <p:cNvPr id="15" name="Shape 10"/>
          <p:cNvSpPr/>
          <p:nvPr/>
        </p:nvSpPr>
        <p:spPr>
          <a:xfrm>
            <a:off x="6813113" y="5440204"/>
            <a:ext cx="176808" cy="1051203"/>
          </a:xfrm>
          <a:prstGeom prst="roundRect">
            <a:avLst>
              <a:gd name="adj" fmla="val 42026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636187" y="5324118"/>
            <a:ext cx="530662" cy="530662"/>
          </a:xfrm>
          <a:prstGeom prst="roundRect">
            <a:avLst>
              <a:gd name="adj" fmla="val 8615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68822" y="5456873"/>
            <a:ext cx="265271" cy="26527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343656" y="5351740"/>
            <a:ext cx="232779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Model Selection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7343656" y="5748695"/>
            <a:ext cx="6667619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Applied Logistic Regression, Random Forest, and Gradient Boosting Trees for classification; time series methods for forecasting</a:t>
            </a:r>
            <a:endParaRPr lang="en-US" sz="1350" dirty="0"/>
          </a:p>
        </p:txBody>
      </p:sp>
      <p:sp>
        <p:nvSpPr>
          <p:cNvPr id="20" name="Shape 14"/>
          <p:cNvSpPr/>
          <p:nvPr/>
        </p:nvSpPr>
        <p:spPr>
          <a:xfrm>
            <a:off x="6105525" y="5322492"/>
            <a:ext cx="7905750" cy="1034534"/>
          </a:xfrm>
          <a:prstGeom prst="roundRect">
            <a:avLst>
              <a:gd name="adj" fmla="val 7182"/>
            </a:avLst>
          </a:prstGeom>
          <a:solidFill>
            <a:srgbClr val="F7BBC1"/>
          </a:solidFill>
          <a:ln/>
        </p:spPr>
      </p:sp>
      <p:sp>
        <p:nvSpPr>
          <p:cNvPr id="22" name="Text 15"/>
          <p:cNvSpPr/>
          <p:nvPr/>
        </p:nvSpPr>
        <p:spPr>
          <a:xfrm>
            <a:off x="6547723" y="5527041"/>
            <a:ext cx="7154228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ea typeface="Sora Light" pitchFamily="34" charset="-122"/>
                <a:cs typeface="Sora Light" pitchFamily="34" charset="-120"/>
              </a:rPr>
              <a:t>Tools:</a:t>
            </a:r>
            <a:r>
              <a:rPr lang="en-US" sz="1350" dirty="0">
                <a:solidFill>
                  <a:srgbClr val="000000"/>
                </a:solidFill>
                <a:ea typeface="Sora Light" pitchFamily="34" charset="-122"/>
                <a:cs typeface="Sora Light" pitchFamily="34" charset="-120"/>
              </a:rPr>
              <a:t> PySpark for distributed processing, Databricks for collaborative analytics, scikit-learn and MLlib for machine learning implementations.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30376" y="2093251"/>
            <a:ext cx="7100024" cy="55061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71061"/>
            <a:ext cx="654617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ea typeface="Sora Semi Bold" pitchFamily="34" charset="-122"/>
                <a:cs typeface="Sora Semi Bold" pitchFamily="34" charset="-120"/>
              </a:rPr>
              <a:t>Key Findings &amp; Results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326578" y="2246710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Analysis revealed critical patterns in user engagement, subscription retention, and content demand that directly inform platform strategy.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313429" y="30700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Viewing Insights</a:t>
            </a:r>
            <a:endParaRPr lang="en-US" sz="2200" b="1" dirty="0"/>
          </a:p>
        </p:txBody>
      </p:sp>
      <p:sp>
        <p:nvSpPr>
          <p:cNvPr id="7" name="Text 4"/>
          <p:cNvSpPr/>
          <p:nvPr/>
        </p:nvSpPr>
        <p:spPr>
          <a:xfrm>
            <a:off x="313429" y="3344286"/>
            <a:ext cx="6901408" cy="688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Peak engagement occurs 7-10 PM; drama and international content dominate; genre preferences vary significantly by region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284634" y="41179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Churn Prediction</a:t>
            </a:r>
            <a:endParaRPr lang="en-US" sz="2200" b="1" dirty="0"/>
          </a:p>
        </p:txBody>
      </p:sp>
      <p:sp>
        <p:nvSpPr>
          <p:cNvPr id="10" name="Text 7"/>
          <p:cNvSpPr/>
          <p:nvPr/>
        </p:nvSpPr>
        <p:spPr>
          <a:xfrm>
            <a:off x="298973" y="4414804"/>
            <a:ext cx="717899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Model achieved 85%+ accuracy; low engagement in first 30 days is strongest churn indicator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324585" y="51294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Recommendations</a:t>
            </a:r>
            <a:endParaRPr lang="en-US" sz="2200" b="1" dirty="0"/>
          </a:p>
        </p:txBody>
      </p:sp>
      <p:sp>
        <p:nvSpPr>
          <p:cNvPr id="13" name="Text 10"/>
          <p:cNvSpPr/>
          <p:nvPr/>
        </p:nvSpPr>
        <p:spPr>
          <a:xfrm>
            <a:off x="313429" y="5370287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Precision and recall both &gt;80%; collaborative filtering captures user preferences effectively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89995" y="1405652"/>
            <a:ext cx="6463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ea typeface="Sora Semi Bold" pitchFamily="34" charset="-122"/>
                <a:cs typeface="Sora Semi Bold" pitchFamily="34" charset="-120"/>
              </a:rPr>
              <a:t>Challenges Overcome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3389995" y="2443282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Real-world analytics projects encounter significant technical and analytical hurdles. Strategic solutions ensured project success at scale.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3389995" y="3943707"/>
            <a:ext cx="310062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ea typeface="Sora Semi Bold" pitchFamily="34" charset="-122"/>
                <a:cs typeface="Sora Semi Bold" pitchFamily="34" charset="-120"/>
              </a:rPr>
              <a:t>Technical Challenges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389995" y="4516517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Memory optimization for multi-GB datasets in PySpark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3389995" y="5285661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Handling sparse data and missing values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3389995" y="6054804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Managing feature explosion across use cases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475625" y="3943707"/>
            <a:ext cx="343923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ea typeface="Sora Semi Bold" pitchFamily="34" charset="-122"/>
                <a:cs typeface="Sora Semi Bold" pitchFamily="34" charset="-120"/>
              </a:rPr>
              <a:t>Solutions Implemented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475625" y="4516517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Partitioning strategies and lazy evaluation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475625" y="5285661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Domain-driven imputation and filtering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475625" y="6054804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Feature selection and dimensionality reduction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713379" y="86141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ea typeface="Sora Semi Bold" pitchFamily="34" charset="-122"/>
                <a:cs typeface="Sora Semi Bold" pitchFamily="34" charset="-120"/>
              </a:rPr>
              <a:t>Conclusion &amp; Future Horizons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3769139" y="2611755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This capstone demonstrates that sophisticated analytics can drive measurable business value in OTT platforms through data-informed decision-making and continuous optimization.</a:t>
            </a:r>
            <a:endParaRPr lang="en-US" sz="1700" b="1" dirty="0"/>
          </a:p>
        </p:txBody>
      </p:sp>
      <p:sp>
        <p:nvSpPr>
          <p:cNvPr id="5" name="Shape 2"/>
          <p:cNvSpPr/>
          <p:nvPr/>
        </p:nvSpPr>
        <p:spPr>
          <a:xfrm>
            <a:off x="3769139" y="3895606"/>
            <a:ext cx="7627382" cy="1627942"/>
          </a:xfrm>
          <a:prstGeom prst="roundRect">
            <a:avLst>
              <a:gd name="adj" fmla="val 3194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071386" y="4119801"/>
            <a:ext cx="288000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Core Achievements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071386" y="4605933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User engagement patterns identified; churn accurately predicted; content strategy recommendations validated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3769139" y="5740122"/>
            <a:ext cx="7627382" cy="1627942"/>
          </a:xfrm>
          <a:prstGeom prst="roundRect">
            <a:avLst>
              <a:gd name="adj" fmla="val 3194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071386" y="59643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ea typeface="Sora Semi Bold" pitchFamily="34" charset="-122"/>
                <a:cs typeface="Sora Semi Bold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071386" y="6450449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Real-time dashboards, sentiment analysis from reviews, and advanced personalization engines will unlock deeper insights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</TotalTime>
  <Words>504</Words>
  <Application>Microsoft Office PowerPoint</Application>
  <PresentationFormat>Custom</PresentationFormat>
  <Paragraphs>82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Sora Semi Bold</vt:lpstr>
      <vt:lpstr>Calibri Light</vt:lpstr>
      <vt:lpstr>Sora Light</vt:lpstr>
      <vt:lpstr>Calibri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Navneet Kumar</dc:creator>
  <cp:lastModifiedBy>Navneet Kumar</cp:lastModifiedBy>
  <cp:revision>2</cp:revision>
  <dcterms:created xsi:type="dcterms:W3CDTF">2025-11-11T13:28:34Z</dcterms:created>
  <dcterms:modified xsi:type="dcterms:W3CDTF">2025-11-11T13:45:36Z</dcterms:modified>
</cp:coreProperties>
</file>